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673" r:id="rId2"/>
    <p:sldMasterId id="2147483688" r:id="rId3"/>
  </p:sldMasterIdLst>
  <p:notesMasterIdLst>
    <p:notesMasterId r:id="rId8"/>
  </p:notesMasterIdLst>
  <p:sldIdLst>
    <p:sldId id="264" r:id="rId4"/>
    <p:sldId id="274" r:id="rId5"/>
    <p:sldId id="287" r:id="rId6"/>
    <p:sldId id="284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96" autoAdjust="0"/>
  </p:normalViewPr>
  <p:slideViewPr>
    <p:cSldViewPr snapToGrid="0">
      <p:cViewPr varScale="1">
        <p:scale>
          <a:sx n="88" d="100"/>
          <a:sy n="88" d="100"/>
        </p:scale>
        <p:origin x="2274" y="84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D0F474-3227-E742-8C8C-3D3A380FB18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DA1AC78-5C1B-3749-B8A1-3EA6FC87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2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9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July’s projected revenue was $2.593 million</a:t>
            </a:r>
          </a:p>
          <a:p>
            <a:r>
              <a:rPr lang="en-US" dirty="0"/>
              <a:t>Draft actual: $2.043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9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26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A1AC78-5C1B-3749-B8A1-3EA6FC876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53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780B-51B1-C90A-972C-3E9BA50660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7CF04-35AE-F6E0-1349-34D00D4FFE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8025" y="4795838"/>
            <a:ext cx="7772400" cy="1544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Additional context: Dates, presenter name, </a:t>
            </a:r>
            <a:r>
              <a:rPr lang="en-US" err="1"/>
              <a:t>etc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6680D-54BF-8313-6F02-6D2F866CB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“Quote or highlight”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ED77B0-6881-9064-8340-F05DC612DC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6C4AD-87AD-D84B-A764-4C0B86FF8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1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28A03-2859-8E15-6519-28E1C2F57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522" y="1709739"/>
            <a:ext cx="7517432" cy="171926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Section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71BEF-1F67-CEE9-F57A-65BA0B0CC3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8522" y="3454401"/>
            <a:ext cx="751743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Additional context for section, if any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728B-1DFD-C1F4-5B80-18016F86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3103-F43D-554C-D667-516F0D35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882E-CF86-6C51-9BFF-DCA12678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DF1A-CF49-B7A0-9145-04CE2A23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B7FB30A-F143-663B-D5E0-248911C776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Informational slide with placeholder (title)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ECF2F-7D46-62AA-AA0A-400E42EA69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2325" y="1628775"/>
            <a:ext cx="7489825" cy="4340225"/>
          </a:xfrm>
        </p:spPr>
        <p:txBody>
          <a:bodyPr/>
          <a:lstStyle>
            <a:lvl1pPr marL="7938" indent="0">
              <a:buNone/>
              <a:defRPr/>
            </a:lvl1pPr>
          </a:lstStyle>
          <a:p>
            <a:pPr lvl="0"/>
            <a:r>
              <a:rPr lang="en-US"/>
              <a:t>Use this text level for basic content</a:t>
            </a:r>
          </a:p>
          <a:p>
            <a:pPr lvl="1"/>
            <a:r>
              <a:rPr lang="en-US"/>
              <a:t>Use this level for bullets, numbers and supporting basic content</a:t>
            </a:r>
          </a:p>
          <a:p>
            <a:pPr lvl="2"/>
            <a:r>
              <a:rPr lang="en-US"/>
              <a:t>This is for more granular material or captions</a:t>
            </a:r>
          </a:p>
          <a:p>
            <a:pPr lvl="3"/>
            <a:r>
              <a:rPr lang="en-US"/>
              <a:t>As your bullet points get more granular, you can press TAB to change the level of text hierarchy once bullets is enabled</a:t>
            </a:r>
          </a:p>
          <a:p>
            <a:pPr lvl="4"/>
            <a:r>
              <a:rPr lang="en-US"/>
              <a:t>Put your cursor at the beginning of a line, and press TAB or SHIFT+TAB</a:t>
            </a:r>
          </a:p>
        </p:txBody>
      </p:sp>
    </p:spTree>
    <p:extLst>
      <p:ext uri="{BB962C8B-B14F-4D97-AF65-F5344CB8AC3E}">
        <p14:creationId xmlns:p14="http://schemas.microsoft.com/office/powerpoint/2010/main" val="159946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882E-CF86-6C51-9BFF-DCA12678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DF1A-CF49-B7A0-9145-04CE2A23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AC1755C-AB19-9D87-704A-7F962BEECB8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7690" y="1588168"/>
            <a:ext cx="7495428" cy="4441158"/>
          </a:xfrm>
        </p:spPr>
        <p:txBody>
          <a:bodyPr/>
          <a:lstStyle>
            <a:lvl2pPr marL="354013" indent="-342900">
              <a:buFont typeface="Arial" panose="020B0604020202020204" pitchFamily="34" charset="0"/>
              <a:buChar char="•"/>
              <a:defRPr/>
            </a:lvl2pPr>
            <a:lvl3pPr marL="571500" indent="-276225">
              <a:buFont typeface="Arial" panose="020B0604020202020204" pitchFamily="34" charset="0"/>
              <a:buChar char="•"/>
              <a:tabLst/>
              <a:defRPr/>
            </a:lvl3pPr>
            <a:lvl4pPr marL="858838" indent="-277813">
              <a:buFont typeface="Arial" panose="020B0604020202020204" pitchFamily="34" charset="0"/>
              <a:buChar char="•"/>
              <a:tabLst/>
              <a:defRPr/>
            </a:lvl4pPr>
            <a:lvl5pPr marL="1144588" indent="-276225">
              <a:buFont typeface="Arial" panose="020B0604020202020204" pitchFamily="34" charset="0"/>
              <a:buChar char="•"/>
              <a:tabLst/>
              <a:defRPr/>
            </a:lvl5pPr>
          </a:lstStyle>
          <a:p>
            <a:pPr lvl="0"/>
            <a:r>
              <a:rPr lang="en-US"/>
              <a:t>This is an example of a placeholder with a bulleted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04C594-E03E-1967-361F-297621081A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/ topic title</a:t>
            </a:r>
          </a:p>
        </p:txBody>
      </p:sp>
    </p:spTree>
    <p:extLst>
      <p:ext uri="{BB962C8B-B14F-4D97-AF65-F5344CB8AC3E}">
        <p14:creationId xmlns:p14="http://schemas.microsoft.com/office/powerpoint/2010/main" val="130161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D7BD-EE7E-8BF8-0372-0027D327A33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27690" y="1597794"/>
            <a:ext cx="3820510" cy="4579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Placeholder</a:t>
            </a:r>
          </a:p>
          <a:p>
            <a:pPr lvl="1"/>
            <a:r>
              <a:rPr lang="en-US"/>
              <a:t>In these placeholders, you can edit text, or replace with images, charts and more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A73C5-13EF-3BA4-8AB5-A372E805A65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50327" y="1597794"/>
            <a:ext cx="3867150" cy="4579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Placeholder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8B9A2-F904-7681-53EE-2584655C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0E42-2658-CFF0-2309-410818DB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59C9D1-F427-FB9A-1FB3-3F0C1F8E1D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/ topic title</a:t>
            </a:r>
          </a:p>
        </p:txBody>
      </p:sp>
    </p:spTree>
    <p:extLst>
      <p:ext uri="{BB962C8B-B14F-4D97-AF65-F5344CB8AC3E}">
        <p14:creationId xmlns:p14="http://schemas.microsoft.com/office/powerpoint/2010/main" val="292397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B7FCD-7888-079B-8A30-12BE20B4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2918D-C713-1D0C-CFCE-EAA071E0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159D0E-DB81-E9CA-CB79-A3E1DDA59A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Open format slide</a:t>
            </a:r>
          </a:p>
        </p:txBody>
      </p:sp>
    </p:spTree>
    <p:extLst>
      <p:ext uri="{BB962C8B-B14F-4D97-AF65-F5344CB8AC3E}">
        <p14:creationId xmlns:p14="http://schemas.microsoft.com/office/powerpoint/2010/main" val="30144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B7FCD-7888-079B-8A30-12BE20B4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2918D-C713-1D0C-CFCE-EAA071E0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tx1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956DDA93-1A6C-0F1F-679B-18B559F0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42" y="2256262"/>
            <a:ext cx="7731315" cy="2345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 descr="The official seal of the state of Washington, accompanied by the name of the agency &quot;Washington State Gambling Commission&quot; in white on a dark blue background. This is the official logo for the agency. ">
            <a:extLst>
              <a:ext uri="{FF2B5EF4-FFF2-40B4-BE49-F238E27FC236}">
                <a16:creationId xmlns:a16="http://schemas.microsoft.com/office/drawing/2014/main" id="{5B9BF70D-34BB-6C29-2EFB-BB65D63427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800" y="573557"/>
            <a:ext cx="3886200" cy="121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0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Merriweather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Clr>
          <a:schemeClr val="accent5"/>
        </a:buClr>
        <a:buFontTx/>
        <a:buNone/>
        <a:defRPr sz="2730" b="0" kern="1200">
          <a:solidFill>
            <a:schemeClr val="accent3"/>
          </a:solidFill>
          <a:latin typeface="Fira Sans" panose="020B0503050000020004" pitchFamily="34" charset="0"/>
          <a:ea typeface="+mn-ea"/>
          <a:cs typeface="+mn-cs"/>
        </a:defRPr>
      </a:lvl1pPr>
      <a:lvl2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5"/>
          </a:solidFill>
          <a:latin typeface="Fira Sans" panose="020B0503050000020004" pitchFamily="34" charset="0"/>
          <a:ea typeface="+mn-ea"/>
          <a:cs typeface="+mn-cs"/>
        </a:defRPr>
      </a:lvl3pPr>
      <a:lvl4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111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2616" y="1107684"/>
            <a:ext cx="7469108" cy="32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62F16A4-528A-DDF6-3E7B-D747C6B4F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Merriweather" pitchFamily="2" charset="77"/>
              </a:defRPr>
            </a:lvl1pPr>
          </a:lstStyle>
          <a:p>
            <a:fld id="{DA86C4AD-87AD-D84B-A764-4C0B86FF8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dt="0"/>
  <p:txStyles>
    <p:titleStyle>
      <a:lvl1pPr algn="ctr" defTabSz="914400" rtl="0" eaLnBrk="1" latinLnBrk="0" hangingPunct="1">
        <a:lnSpc>
          <a:spcPct val="150000"/>
        </a:lnSpc>
        <a:spcBef>
          <a:spcPct val="0"/>
        </a:spcBef>
        <a:buNone/>
        <a:defRPr sz="3420" b="1" kern="1200">
          <a:solidFill>
            <a:schemeClr val="bg1"/>
          </a:solidFill>
          <a:latin typeface="Merriweather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FontTx/>
        <a:buNone/>
        <a:defRPr sz="2730" b="0" kern="1200">
          <a:solidFill>
            <a:schemeClr val="bg2"/>
          </a:solidFill>
          <a:latin typeface="Fira Sans" panose="020B0503050000020004" pitchFamily="34" charset="0"/>
          <a:ea typeface="+mn-ea"/>
          <a:cs typeface="+mn-cs"/>
        </a:defRPr>
      </a:lvl1pPr>
      <a:lvl2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5"/>
          </a:solidFill>
          <a:latin typeface="Fira Sans" panose="020B0503050000020004" pitchFamily="34" charset="0"/>
          <a:ea typeface="+mn-ea"/>
          <a:cs typeface="+mn-cs"/>
        </a:defRPr>
      </a:lvl3pPr>
      <a:lvl4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111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54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55148-F117-846D-7D4F-75B3C0AA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6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A918B-C6E8-7EB6-10A3-0D8A44F0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02557"/>
            <a:ext cx="7886700" cy="4264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B8CF40-E1DF-41EC-3CEF-9CAD0A48B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83971" y="6371637"/>
            <a:ext cx="4376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0" i="0" cap="all" baseline="0">
                <a:solidFill>
                  <a:schemeClr val="accent6"/>
                </a:solidFill>
                <a:latin typeface="Merriweather Sans" pitchFamily="2" charset="77"/>
              </a:defRPr>
            </a:lvl1pPr>
          </a:lstStyle>
          <a:p>
            <a:r>
              <a:rPr lang="en-US"/>
              <a:t>Section title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5B64225-8686-7DCF-C067-1A6915B8109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377698" y="6068424"/>
            <a:ext cx="668338" cy="668338"/>
          </a:xfrm>
          <a:prstGeom prst="rect">
            <a:avLst/>
          </a:prstGeom>
        </p:spPr>
      </p:pic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8777F0F-0828-9D31-F468-46CD02DD6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46642" y="6356350"/>
            <a:ext cx="768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accent6"/>
                </a:solidFill>
                <a:latin typeface="Merriweather Sans" pitchFamily="2" charset="77"/>
              </a:defRPr>
            </a:lvl1pPr>
          </a:lstStyle>
          <a:p>
            <a:fld id="{77199F8F-4CAE-1B4E-A4A8-7736D9313C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4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9" r:id="rId3"/>
    <p:sldLayoutId id="2147483680" r:id="rId4"/>
    <p:sldLayoutId id="2147483683" r:id="rId5"/>
    <p:sldLayoutId id="2147483690" r:id="rId6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20" b="1" kern="1200">
          <a:solidFill>
            <a:schemeClr val="tx1"/>
          </a:solidFill>
          <a:latin typeface="Merriweather" pitchFamily="2" charset="77"/>
          <a:ea typeface="+mj-ea"/>
          <a:cs typeface="+mj-cs"/>
        </a:defRPr>
      </a:lvl1pPr>
    </p:titleStyle>
    <p:bodyStyle>
      <a:lvl1pPr marL="230188" indent="-222250" algn="l" defTabSz="914400" rtl="0" eaLnBrk="1" latinLnBrk="0" hangingPunct="1">
        <a:lnSpc>
          <a:spcPct val="150000"/>
        </a:lnSpc>
        <a:spcBef>
          <a:spcPts val="1000"/>
        </a:spcBef>
        <a:buClr>
          <a:schemeClr val="accent1"/>
        </a:buClr>
        <a:buFont typeface="System Font Regular"/>
        <a:buChar char="-"/>
        <a:tabLst/>
        <a:defRPr sz="2730" b="0" kern="1200">
          <a:solidFill>
            <a:schemeClr val="tx2"/>
          </a:solidFill>
          <a:latin typeface="Merriweather" pitchFamily="2" charset="77"/>
          <a:ea typeface="+mn-ea"/>
          <a:cs typeface="+mn-cs"/>
        </a:defRPr>
      </a:lvl1pPr>
      <a:lvl2pPr marL="460375" indent="-2381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6350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4"/>
          </a:solidFill>
          <a:latin typeface="Fira Sans" panose="020B0503050000020004" pitchFamily="34" charset="0"/>
          <a:ea typeface="+mn-ea"/>
          <a:cs typeface="+mn-cs"/>
        </a:defRPr>
      </a:lvl3pPr>
      <a:lvl4pPr marL="857250" indent="-1651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6C0F-8A74-9881-889B-314711C9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42" y="2256262"/>
            <a:ext cx="7731315" cy="1476089"/>
          </a:xfrm>
        </p:spPr>
        <p:txBody>
          <a:bodyPr/>
          <a:lstStyle/>
          <a:p>
            <a:pPr algn="ctr"/>
            <a:r>
              <a:rPr lang="en-US"/>
              <a:t>Revenue </a:t>
            </a:r>
            <a:r>
              <a:rPr lang="en-US" dirty="0"/>
              <a:t>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2EBC-EB8A-C1C3-4B92-7C2A7B6FCB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6342" y="3732351"/>
            <a:ext cx="7772400" cy="869387"/>
          </a:xfrm>
        </p:spPr>
        <p:txBody>
          <a:bodyPr lIns="91440" tIns="45720" rIns="91440" bIns="45720" anchor="t"/>
          <a:lstStyle/>
          <a:p>
            <a:pPr algn="ctr"/>
            <a:r>
              <a:rPr lang="en-US" sz="2700" dirty="0">
                <a:latin typeface="Fira Sans"/>
              </a:rPr>
              <a:t>August 14, 2025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A8A7AF7-AD21-9326-ED7E-B6D906EC2A51}"/>
              </a:ext>
            </a:extLst>
          </p:cNvPr>
          <p:cNvSpPr txBox="1">
            <a:spLocks/>
          </p:cNvSpPr>
          <p:nvPr/>
        </p:nvSpPr>
        <p:spPr>
          <a:xfrm>
            <a:off x="706342" y="4565215"/>
            <a:ext cx="7772400" cy="86938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5"/>
              </a:buClr>
              <a:buFontTx/>
              <a:buNone/>
              <a:defRPr sz="2730" b="0" kern="1200">
                <a:solidFill>
                  <a:schemeClr val="accent3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2190" kern="1200">
                <a:solidFill>
                  <a:schemeClr val="tx2"/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1740" b="0" i="0" kern="1200">
                <a:solidFill>
                  <a:schemeClr val="accent5"/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1740" b="0" i="0" kern="1200">
                <a:solidFill>
                  <a:schemeClr val="accent6"/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740" b="0" i="0" kern="1200">
                <a:solidFill>
                  <a:schemeClr val="accent6"/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Presented by:</a:t>
            </a:r>
          </a:p>
          <a:p>
            <a:r>
              <a:rPr lang="en-US" sz="2000"/>
              <a:t>Kriscinda Hansen, CFO</a:t>
            </a:r>
          </a:p>
        </p:txBody>
      </p:sp>
    </p:spTree>
    <p:extLst>
      <p:ext uri="{BB962C8B-B14F-4D97-AF65-F5344CB8AC3E}">
        <p14:creationId xmlns:p14="http://schemas.microsoft.com/office/powerpoint/2010/main" val="307745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A722F2-25FA-CA4E-B13B-D53EE9F3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fund balance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7C1B9CD-F781-15D6-A339-92696122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 dirty="0"/>
              <a:t>Budget update   august 14,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4BD31A-080A-373F-8677-209358D48A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2902" y="903515"/>
            <a:ext cx="7578195" cy="52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3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05C6ACE-D6A7-7ADB-710F-8A826D443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41226" y="121237"/>
            <a:ext cx="8902774" cy="5778819"/>
          </a:xfrm>
          <a:prstGeom prst="rect">
            <a:avLst/>
          </a:prstGeom>
        </p:spPr>
      </p:pic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7E98F25B-A28B-71D3-7E76-94BE2D6C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 dirty="0"/>
              <a:t>Budget update   august 14, 2025</a:t>
            </a:r>
          </a:p>
        </p:txBody>
      </p:sp>
    </p:spTree>
    <p:extLst>
      <p:ext uri="{BB962C8B-B14F-4D97-AF65-F5344CB8AC3E}">
        <p14:creationId xmlns:p14="http://schemas.microsoft.com/office/powerpoint/2010/main" val="421891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AD28-5D94-140A-FCA8-908B0FAE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A20E5-69C7-D361-6AE0-567C11864A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Kriscinda Hansen, Chief Financial Officer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3DB7D8CD-AAF8-849C-816D-CA14C2CD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 dirty="0"/>
              <a:t>Budget update   august 14, 2025</a:t>
            </a:r>
          </a:p>
        </p:txBody>
      </p:sp>
    </p:spTree>
    <p:extLst>
      <p:ext uri="{BB962C8B-B14F-4D97-AF65-F5344CB8AC3E}">
        <p14:creationId xmlns:p14="http://schemas.microsoft.com/office/powerpoint/2010/main" val="35799725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itle">
  <a:themeElements>
    <a:clrScheme name="Custom 2">
      <a:dk1>
        <a:srgbClr val="003E5B"/>
      </a:dk1>
      <a:lt1>
        <a:srgbClr val="FAFCFC"/>
      </a:lt1>
      <a:dk2>
        <a:srgbClr val="002333"/>
      </a:dk2>
      <a:lt2>
        <a:srgbClr val="FAFCFC"/>
      </a:lt2>
      <a:accent1>
        <a:srgbClr val="0B4D4E"/>
      </a:accent1>
      <a:accent2>
        <a:srgbClr val="159A9C"/>
      </a:accent2>
      <a:accent3>
        <a:srgbClr val="D2DBDF"/>
      </a:accent3>
      <a:accent4>
        <a:srgbClr val="EFEBDB"/>
      </a:accent4>
      <a:accent5>
        <a:srgbClr val="073334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5FADA1D5-ED90-B944-9DE5-07C66ADA09F4}"/>
    </a:ext>
  </a:extLst>
</a:theme>
</file>

<file path=ppt/theme/theme2.xml><?xml version="1.0" encoding="utf-8"?>
<a:theme xmlns:a="http://schemas.openxmlformats.org/drawingml/2006/main" name="Quote or highlight">
  <a:themeElements>
    <a:clrScheme name="WSGC Brand 1">
      <a:dk1>
        <a:srgbClr val="003E5B"/>
      </a:dk1>
      <a:lt1>
        <a:srgbClr val="FAFCFC"/>
      </a:lt1>
      <a:dk2>
        <a:srgbClr val="002333"/>
      </a:dk2>
      <a:lt2>
        <a:srgbClr val="FAFCFC"/>
      </a:lt2>
      <a:accent1>
        <a:srgbClr val="0B4D4E"/>
      </a:accent1>
      <a:accent2>
        <a:srgbClr val="159A9C"/>
      </a:accent2>
      <a:accent3>
        <a:srgbClr val="DEEFE7"/>
      </a:accent3>
      <a:accent4>
        <a:srgbClr val="EFEBDB"/>
      </a:accent4>
      <a:accent5>
        <a:srgbClr val="073334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36D74669-307F-1E44-AFC4-D68925330F44}"/>
    </a:ext>
  </a:extLst>
</a:theme>
</file>

<file path=ppt/theme/theme3.xml><?xml version="1.0" encoding="utf-8"?>
<a:theme xmlns:a="http://schemas.openxmlformats.org/drawingml/2006/main" name="Content types">
  <a:themeElements>
    <a:clrScheme name="WSGC Content ">
      <a:dk1>
        <a:srgbClr val="003E5B"/>
      </a:dk1>
      <a:lt1>
        <a:srgbClr val="FAFCFC"/>
      </a:lt1>
      <a:dk2>
        <a:srgbClr val="1A2124"/>
      </a:dk2>
      <a:lt2>
        <a:srgbClr val="FAFCFC"/>
      </a:lt2>
      <a:accent1>
        <a:srgbClr val="0B4D4E"/>
      </a:accent1>
      <a:accent2>
        <a:srgbClr val="159A9C"/>
      </a:accent2>
      <a:accent3>
        <a:srgbClr val="DEEFE7"/>
      </a:accent3>
      <a:accent4>
        <a:srgbClr val="073334"/>
      </a:accent4>
      <a:accent5>
        <a:srgbClr val="EFEBDB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FF8E7983-C08A-3549-A771-D7FB6F04CD2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title</Template>
  <TotalTime>381</TotalTime>
  <Words>58</Words>
  <Application>Microsoft Office PowerPoint</Application>
  <PresentationFormat>On-screen Show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Fira Sans</vt:lpstr>
      <vt:lpstr>Merriweather</vt:lpstr>
      <vt:lpstr>Merriweather Sans</vt:lpstr>
      <vt:lpstr>System Font Regular</vt:lpstr>
      <vt:lpstr>Presentation title</vt:lpstr>
      <vt:lpstr>Quote or highlight</vt:lpstr>
      <vt:lpstr>Content types</vt:lpstr>
      <vt:lpstr>Revenue update</vt:lpstr>
      <vt:lpstr>Draft fund balance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 101</dc:title>
  <dc:creator>Kiel Kleeburg</dc:creator>
  <cp:lastModifiedBy>Hansen, Kriscinda (GMB)</cp:lastModifiedBy>
  <cp:revision>13</cp:revision>
  <cp:lastPrinted>2024-01-03T21:01:43Z</cp:lastPrinted>
  <dcterms:created xsi:type="dcterms:W3CDTF">2023-10-18T00:22:31Z</dcterms:created>
  <dcterms:modified xsi:type="dcterms:W3CDTF">2025-08-12T17:43:57Z</dcterms:modified>
</cp:coreProperties>
</file>