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  <p:sldMasterId id="2147483673" r:id="rId2"/>
    <p:sldMasterId id="2147483688" r:id="rId3"/>
  </p:sldMasterIdLst>
  <p:notesMasterIdLst>
    <p:notesMasterId r:id="rId12"/>
  </p:notesMasterIdLst>
  <p:sldIdLst>
    <p:sldId id="264" r:id="rId4"/>
    <p:sldId id="274" r:id="rId5"/>
    <p:sldId id="288" r:id="rId6"/>
    <p:sldId id="289" r:id="rId7"/>
    <p:sldId id="281" r:id="rId8"/>
    <p:sldId id="290" r:id="rId9"/>
    <p:sldId id="287" r:id="rId10"/>
    <p:sldId id="284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C2DEA0-2E28-F94A-DE1C-1D38B6D95F9E}" name="Griffin, Tina (GMB)" initials="TG" userId="S::tina.griffin@wsgc.wa.gov::918f8177-ff6d-4234-b4df-d93e8790baef" providerId="AD"/>
  <p188:author id="{397CFAC4-431B-BABE-16EF-BE173751C278}" name="Hansen, Kriscinda (GMB)" initials="KH" userId="S::Kriscinda.Hansen@wsgc.wa.gov::7d6a6292-6807-48c7-9db5-21f986c86d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F6E69-6AA0-4C4A-BD77-4FA0F4016D9B}" v="173" dt="2025-02-18T23:33:50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966" y="114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ffin, Tina (GMB)" userId="S::tina.griffin@wsgc.wa.gov::918f8177-ff6d-4234-b4df-d93e8790baef" providerId="AD" clId="Web-{3E204265-626B-6376-2875-CDD281740CA8}"/>
    <pc:docChg chg="modSld">
      <pc:chgData name="Griffin, Tina (GMB)" userId="S::tina.griffin@wsgc.wa.gov::918f8177-ff6d-4234-b4df-d93e8790baef" providerId="AD" clId="Web-{3E204265-626B-6376-2875-CDD281740CA8}" dt="2025-02-11T20:39:57.744" v="2" actId="1076"/>
      <pc:docMkLst>
        <pc:docMk/>
      </pc:docMkLst>
      <pc:sldChg chg="modSp">
        <pc:chgData name="Griffin, Tina (GMB)" userId="S::tina.griffin@wsgc.wa.gov::918f8177-ff6d-4234-b4df-d93e8790baef" providerId="AD" clId="Web-{3E204265-626B-6376-2875-CDD281740CA8}" dt="2025-02-11T20:39:57.744" v="2" actId="1076"/>
        <pc:sldMkLst>
          <pc:docMk/>
          <pc:sldMk cId="4218915545" sldId="287"/>
        </pc:sldMkLst>
      </pc:sldChg>
    </pc:docChg>
  </pc:docChgLst>
  <pc:docChgLst>
    <pc:chgData name="Hansen, Kriscinda (GMB)" userId="7d6a6292-6807-48c7-9db5-21f986c86de1" providerId="ADAL" clId="{34EF6E69-6AA0-4C4A-BD77-4FA0F4016D9B}"/>
    <pc:docChg chg="undo custSel addSld delSld modSld">
      <pc:chgData name="Hansen, Kriscinda (GMB)" userId="7d6a6292-6807-48c7-9db5-21f986c86de1" providerId="ADAL" clId="{34EF6E69-6AA0-4C4A-BD77-4FA0F4016D9B}" dt="2025-02-18T23:26:23.686" v="512" actId="22"/>
      <pc:docMkLst>
        <pc:docMk/>
      </pc:docMkLst>
      <pc:sldChg chg="addSp delSp modSp mod">
        <pc:chgData name="Hansen, Kriscinda (GMB)" userId="7d6a6292-6807-48c7-9db5-21f986c86de1" providerId="ADAL" clId="{34EF6E69-6AA0-4C4A-BD77-4FA0F4016D9B}" dt="2025-02-18T23:19:11.016" v="508" actId="22"/>
        <pc:sldMkLst>
          <pc:docMk/>
          <pc:sldMk cId="2051731474" sldId="274"/>
        </pc:sldMkLst>
        <pc:spChg chg="mod">
          <ac:chgData name="Hansen, Kriscinda (GMB)" userId="7d6a6292-6807-48c7-9db5-21f986c86de1" providerId="ADAL" clId="{34EF6E69-6AA0-4C4A-BD77-4FA0F4016D9B}" dt="2025-02-11T20:54:40.657" v="2" actId="20577"/>
          <ac:spMkLst>
            <pc:docMk/>
            <pc:sldMk cId="2051731474" sldId="274"/>
            <ac:spMk id="3" creationId="{05A722F2-25FA-CA4E-B13B-D53EE9F3168B}"/>
          </ac:spMkLst>
        </pc:spChg>
        <pc:picChg chg="add">
          <ac:chgData name="Hansen, Kriscinda (GMB)" userId="7d6a6292-6807-48c7-9db5-21f986c86de1" providerId="ADAL" clId="{34EF6E69-6AA0-4C4A-BD77-4FA0F4016D9B}" dt="2025-02-18T23:19:11.016" v="508" actId="22"/>
          <ac:picMkLst>
            <pc:docMk/>
            <pc:sldMk cId="2051731474" sldId="274"/>
            <ac:picMk id="4" creationId="{06395F6D-6B38-A2A4-C31C-A308634FF597}"/>
          </ac:picMkLst>
        </pc:picChg>
      </pc:sldChg>
      <pc:sldChg chg="addSp delSp modSp add del mod">
        <pc:chgData name="Hansen, Kriscinda (GMB)" userId="7d6a6292-6807-48c7-9db5-21f986c86de1" providerId="ADAL" clId="{34EF6E69-6AA0-4C4A-BD77-4FA0F4016D9B}" dt="2025-02-18T23:08:05.646" v="505" actId="2696"/>
        <pc:sldMkLst>
          <pc:docMk/>
          <pc:sldMk cId="3216668916" sldId="281"/>
        </pc:sldMkLst>
        <pc:spChg chg="add mod">
          <ac:chgData name="Hansen, Kriscinda (GMB)" userId="7d6a6292-6807-48c7-9db5-21f986c86de1" providerId="ADAL" clId="{34EF6E69-6AA0-4C4A-BD77-4FA0F4016D9B}" dt="2025-02-18T23:03:01.489" v="484" actId="20577"/>
          <ac:spMkLst>
            <pc:docMk/>
            <pc:sldMk cId="3216668916" sldId="281"/>
            <ac:spMk id="2" creationId="{24F92CE1-C3CA-DA37-253E-EF2D3DE31999}"/>
          </ac:spMkLst>
        </pc:spChg>
        <pc:picChg chg="add mod">
          <ac:chgData name="Hansen, Kriscinda (GMB)" userId="7d6a6292-6807-48c7-9db5-21f986c86de1" providerId="ADAL" clId="{34EF6E69-6AA0-4C4A-BD77-4FA0F4016D9B}" dt="2025-02-18T23:07:00.552" v="503" actId="1035"/>
          <ac:picMkLst>
            <pc:docMk/>
            <pc:sldMk cId="3216668916" sldId="281"/>
            <ac:picMk id="7" creationId="{667B7DE5-1230-CDFA-1C6A-A256E89D1BF4}"/>
          </ac:picMkLst>
        </pc:picChg>
      </pc:sldChg>
      <pc:sldChg chg="addSp delSp modSp mod modNotesTx">
        <pc:chgData name="Hansen, Kriscinda (GMB)" userId="7d6a6292-6807-48c7-9db5-21f986c86de1" providerId="ADAL" clId="{34EF6E69-6AA0-4C4A-BD77-4FA0F4016D9B}" dt="2025-02-18T04:39:50.827" v="299" actId="1076"/>
        <pc:sldMkLst>
          <pc:docMk/>
          <pc:sldMk cId="4218915545" sldId="287"/>
        </pc:sldMkLst>
        <pc:picChg chg="add mod">
          <ac:chgData name="Hansen, Kriscinda (GMB)" userId="7d6a6292-6807-48c7-9db5-21f986c86de1" providerId="ADAL" clId="{34EF6E69-6AA0-4C4A-BD77-4FA0F4016D9B}" dt="2025-02-18T04:39:50.827" v="299" actId="1076"/>
          <ac:picMkLst>
            <pc:docMk/>
            <pc:sldMk cId="4218915545" sldId="287"/>
            <ac:picMk id="4" creationId="{702943D6-CABD-4545-56A2-2437D4FD8910}"/>
          </ac:picMkLst>
        </pc:picChg>
      </pc:sldChg>
      <pc:sldChg chg="addSp delSp modSp add mod modNotesTx">
        <pc:chgData name="Hansen, Kriscinda (GMB)" userId="7d6a6292-6807-48c7-9db5-21f986c86de1" providerId="ADAL" clId="{34EF6E69-6AA0-4C4A-BD77-4FA0F4016D9B}" dt="2025-02-18T23:25:50.148" v="510" actId="22"/>
        <pc:sldMkLst>
          <pc:docMk/>
          <pc:sldMk cId="1327237130" sldId="288"/>
        </pc:sldMkLst>
        <pc:spChg chg="mod">
          <ac:chgData name="Hansen, Kriscinda (GMB)" userId="7d6a6292-6807-48c7-9db5-21f986c86de1" providerId="ADAL" clId="{34EF6E69-6AA0-4C4A-BD77-4FA0F4016D9B}" dt="2025-02-11T20:56:59.256" v="111" actId="20577"/>
          <ac:spMkLst>
            <pc:docMk/>
            <pc:sldMk cId="1327237130" sldId="288"/>
            <ac:spMk id="3" creationId="{05A722F2-25FA-CA4E-B13B-D53EE9F3168B}"/>
          </ac:spMkLst>
        </pc:spChg>
        <pc:picChg chg="add">
          <ac:chgData name="Hansen, Kriscinda (GMB)" userId="7d6a6292-6807-48c7-9db5-21f986c86de1" providerId="ADAL" clId="{34EF6E69-6AA0-4C4A-BD77-4FA0F4016D9B}" dt="2025-02-18T23:25:50.148" v="510" actId="22"/>
          <ac:picMkLst>
            <pc:docMk/>
            <pc:sldMk cId="1327237130" sldId="288"/>
            <ac:picMk id="5" creationId="{761D2B47-5987-DE81-EE69-066A107AE7DF}"/>
          </ac:picMkLst>
        </pc:picChg>
      </pc:sldChg>
      <pc:sldChg chg="addSp delSp modSp add mod modNotesTx">
        <pc:chgData name="Hansen, Kriscinda (GMB)" userId="7d6a6292-6807-48c7-9db5-21f986c86de1" providerId="ADAL" clId="{34EF6E69-6AA0-4C4A-BD77-4FA0F4016D9B}" dt="2025-02-18T23:26:23.686" v="512" actId="22"/>
        <pc:sldMkLst>
          <pc:docMk/>
          <pc:sldMk cId="2118785752" sldId="289"/>
        </pc:sldMkLst>
        <pc:spChg chg="mod">
          <ac:chgData name="Hansen, Kriscinda (GMB)" userId="7d6a6292-6807-48c7-9db5-21f986c86de1" providerId="ADAL" clId="{34EF6E69-6AA0-4C4A-BD77-4FA0F4016D9B}" dt="2025-02-11T20:59:31.752" v="256" actId="20577"/>
          <ac:spMkLst>
            <pc:docMk/>
            <pc:sldMk cId="2118785752" sldId="289"/>
            <ac:spMk id="3" creationId="{05A722F2-25FA-CA4E-B13B-D53EE9F3168B}"/>
          </ac:spMkLst>
        </pc:spChg>
        <pc:picChg chg="add">
          <ac:chgData name="Hansen, Kriscinda (GMB)" userId="7d6a6292-6807-48c7-9db5-21f986c86de1" providerId="ADAL" clId="{34EF6E69-6AA0-4C4A-BD77-4FA0F4016D9B}" dt="2025-02-18T23:26:23.686" v="512" actId="22"/>
          <ac:picMkLst>
            <pc:docMk/>
            <pc:sldMk cId="2118785752" sldId="289"/>
            <ac:picMk id="4" creationId="{4F326CA6-0A17-2A75-4AE0-C915DE6303A7}"/>
          </ac:picMkLst>
        </pc:picChg>
      </pc:sldChg>
      <pc:sldChg chg="addSp delSp modSp add mod">
        <pc:chgData name="Hansen, Kriscinda (GMB)" userId="7d6a6292-6807-48c7-9db5-21f986c86de1" providerId="ADAL" clId="{34EF6E69-6AA0-4C4A-BD77-4FA0F4016D9B}" dt="2025-02-18T16:34:12.475" v="350" actId="1076"/>
        <pc:sldMkLst>
          <pc:docMk/>
          <pc:sldMk cId="1806468033" sldId="290"/>
        </pc:sldMkLst>
        <pc:spChg chg="mod">
          <ac:chgData name="Hansen, Kriscinda (GMB)" userId="7d6a6292-6807-48c7-9db5-21f986c86de1" providerId="ADAL" clId="{34EF6E69-6AA0-4C4A-BD77-4FA0F4016D9B}" dt="2025-02-18T16:33:05.097" v="344" actId="20577"/>
          <ac:spMkLst>
            <pc:docMk/>
            <pc:sldMk cId="1806468033" sldId="290"/>
            <ac:spMk id="3" creationId="{11180980-3592-5E5D-CBFB-48E3288F3479}"/>
          </ac:spMkLst>
        </pc:spChg>
        <pc:picChg chg="add mod">
          <ac:chgData name="Hansen, Kriscinda (GMB)" userId="7d6a6292-6807-48c7-9db5-21f986c86de1" providerId="ADAL" clId="{34EF6E69-6AA0-4C4A-BD77-4FA0F4016D9B}" dt="2025-02-18T16:34:12.475" v="350" actId="1076"/>
          <ac:picMkLst>
            <pc:docMk/>
            <pc:sldMk cId="1806468033" sldId="290"/>
            <ac:picMk id="8" creationId="{C95D74FA-4F80-00AF-7F51-7163482E8A9C}"/>
          </ac:picMkLst>
        </pc:picChg>
      </pc:sldChg>
      <pc:sldChg chg="addSp delSp modSp new del mod">
        <pc:chgData name="Hansen, Kriscinda (GMB)" userId="7d6a6292-6807-48c7-9db5-21f986c86de1" providerId="ADAL" clId="{34EF6E69-6AA0-4C4A-BD77-4FA0F4016D9B}" dt="2025-02-18T23:08:08.187" v="506" actId="47"/>
        <pc:sldMkLst>
          <pc:docMk/>
          <pc:sldMk cId="1227329464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D0F474-3227-E742-8C8C-3D3A380FB185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DA1AC78-5C1B-3749-B8A1-3EA6FC87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24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9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Sports Wagering includes vendors, reps, and licensing investigation reimbursement</a:t>
            </a:r>
          </a:p>
          <a:p>
            <a:r>
              <a:rPr lang="en-US"/>
              <a:t>Tribal reimbursement includes Regulatory billing and NAT payments</a:t>
            </a:r>
          </a:p>
          <a:p>
            <a:r>
              <a:rPr lang="en-US"/>
              <a:t>Other includes fines, fees, and EGL billing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9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not include Manufacturer special sales permit or PBPT service business supplier permit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9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1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4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Shows a 10% vacancy rate; in general (11 positions), 8-10% is standard</a:t>
            </a:r>
          </a:p>
          <a:p>
            <a:pPr lvl="1"/>
            <a:endParaRPr lang="en-US"/>
          </a:p>
          <a:p>
            <a:pPr lvl="1"/>
            <a:r>
              <a:rPr lang="en-US"/>
              <a:t>Reminder:</a:t>
            </a:r>
          </a:p>
          <a:p>
            <a:pPr lvl="1"/>
            <a:endParaRPr lang="en-US"/>
          </a:p>
          <a:p>
            <a:pPr lvl="1"/>
            <a:r>
              <a:rPr lang="en-US"/>
              <a:t>Revenue estimate is based on 12-month average revenue</a:t>
            </a:r>
          </a:p>
          <a:p>
            <a:pPr lvl="1"/>
            <a:r>
              <a:rPr lang="en-US"/>
              <a:t>Expenditures through current month are actual with July estimated; July 25 forward is an estimate; budget has not yet been submitted</a:t>
            </a:r>
          </a:p>
          <a:p>
            <a:pPr lvl="1"/>
            <a:endParaRPr lang="en-US"/>
          </a:p>
          <a:p>
            <a:pPr lvl="1"/>
            <a:r>
              <a:rPr lang="en-US"/>
              <a:t>The ongoing costs for the software solution are unknown, but we do know we will be required to pay fees for external users to use the system</a:t>
            </a:r>
          </a:p>
          <a:p>
            <a:pPr lvl="1"/>
            <a:r>
              <a:rPr lang="en-US"/>
              <a:t> 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A1AC78-5C1B-3749-B8A1-3EA6FC8762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26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A1AC78-5C1B-3749-B8A1-3EA6FC876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53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780B-51B1-C90A-972C-3E9BA50660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7CF04-35AE-F6E0-1349-34D00D4FFE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8025" y="4795838"/>
            <a:ext cx="7772400" cy="15446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Additional context: Dates, presenter name, </a:t>
            </a:r>
            <a:r>
              <a:rPr lang="en-US" err="1"/>
              <a:t>etc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6680D-54BF-8313-6F02-6D2F866CB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“Quote or highlight”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ED77B0-6881-9064-8340-F05DC612DC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6C4AD-87AD-D84B-A764-4C0B86FF8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1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ew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28A03-2859-8E15-6519-28E1C2F57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522" y="1709739"/>
            <a:ext cx="7517432" cy="171926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Section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71BEF-1F67-CEE9-F57A-65BA0B0CC3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8522" y="3454401"/>
            <a:ext cx="7517432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Additional context for section, if any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728B-1DFD-C1F4-5B80-18016F86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3103-F43D-554C-D667-516F0D35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882E-CF86-6C51-9BFF-DCA12678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DF1A-CF49-B7A0-9145-04CE2A23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B7FB30A-F143-663B-D5E0-248911C776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Informational slide with placeholder (title)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ECF2F-7D46-62AA-AA0A-400E42EA69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2325" y="1628775"/>
            <a:ext cx="7489825" cy="4340225"/>
          </a:xfrm>
        </p:spPr>
        <p:txBody>
          <a:bodyPr/>
          <a:lstStyle>
            <a:lvl1pPr marL="7938" indent="0">
              <a:buNone/>
              <a:defRPr/>
            </a:lvl1pPr>
          </a:lstStyle>
          <a:p>
            <a:pPr lvl="0"/>
            <a:r>
              <a:rPr lang="en-US"/>
              <a:t>Use this text level for basic content</a:t>
            </a:r>
          </a:p>
          <a:p>
            <a:pPr lvl="1"/>
            <a:r>
              <a:rPr lang="en-US"/>
              <a:t>Use this level for bullets, numbers and supporting basic content</a:t>
            </a:r>
          </a:p>
          <a:p>
            <a:pPr lvl="2"/>
            <a:r>
              <a:rPr lang="en-US"/>
              <a:t>This is for more granular material or captions</a:t>
            </a:r>
          </a:p>
          <a:p>
            <a:pPr lvl="3"/>
            <a:r>
              <a:rPr lang="en-US"/>
              <a:t>As your bullet points get more granular, you can press TAB to change the level of text hierarchy once bullets is enabled</a:t>
            </a:r>
          </a:p>
          <a:p>
            <a:pPr lvl="4"/>
            <a:r>
              <a:rPr lang="en-US"/>
              <a:t>Put your cursor at the beginning of a line, and press TAB or SHIFT+TAB</a:t>
            </a:r>
          </a:p>
        </p:txBody>
      </p:sp>
    </p:spTree>
    <p:extLst>
      <p:ext uri="{BB962C8B-B14F-4D97-AF65-F5344CB8AC3E}">
        <p14:creationId xmlns:p14="http://schemas.microsoft.com/office/powerpoint/2010/main" val="159946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2882E-CF86-6C51-9BFF-DCA12678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DF1A-CF49-B7A0-9145-04CE2A23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AC1755C-AB19-9D87-704A-7F962BEECB8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7690" y="1588168"/>
            <a:ext cx="7495428" cy="4441158"/>
          </a:xfrm>
        </p:spPr>
        <p:txBody>
          <a:bodyPr/>
          <a:lstStyle>
            <a:lvl2pPr marL="354013" indent="-342900">
              <a:buFont typeface="Arial" panose="020B0604020202020204" pitchFamily="34" charset="0"/>
              <a:buChar char="•"/>
              <a:defRPr/>
            </a:lvl2pPr>
            <a:lvl3pPr marL="571500" indent="-276225">
              <a:buFont typeface="Arial" panose="020B0604020202020204" pitchFamily="34" charset="0"/>
              <a:buChar char="•"/>
              <a:tabLst/>
              <a:defRPr/>
            </a:lvl3pPr>
            <a:lvl4pPr marL="858838" indent="-277813">
              <a:buFont typeface="Arial" panose="020B0604020202020204" pitchFamily="34" charset="0"/>
              <a:buChar char="•"/>
              <a:tabLst/>
              <a:defRPr/>
            </a:lvl4pPr>
            <a:lvl5pPr marL="1144588" indent="-276225">
              <a:buFont typeface="Arial" panose="020B0604020202020204" pitchFamily="34" charset="0"/>
              <a:buChar char="•"/>
              <a:tabLst/>
              <a:defRPr/>
            </a:lvl5pPr>
          </a:lstStyle>
          <a:p>
            <a:pPr lvl="0"/>
            <a:r>
              <a:rPr lang="en-US"/>
              <a:t>This is an example of a placeholder with a bulleted list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04C594-E03E-1967-361F-297621081A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/ topic title</a:t>
            </a:r>
          </a:p>
        </p:txBody>
      </p:sp>
    </p:spTree>
    <p:extLst>
      <p:ext uri="{BB962C8B-B14F-4D97-AF65-F5344CB8AC3E}">
        <p14:creationId xmlns:p14="http://schemas.microsoft.com/office/powerpoint/2010/main" val="130161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BD7BD-EE7E-8BF8-0372-0027D327A33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27690" y="1597794"/>
            <a:ext cx="3820510" cy="4579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Placeholder</a:t>
            </a:r>
          </a:p>
          <a:p>
            <a:pPr lvl="1"/>
            <a:r>
              <a:rPr lang="en-US"/>
              <a:t>In these placeholders, you can edit text, or replace with images, charts and more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A73C5-13EF-3BA4-8AB5-A372E805A65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50327" y="1597794"/>
            <a:ext cx="3867150" cy="45791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Placeholder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8B9A2-F904-7681-53EE-2584655C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0E42-2658-CFF0-2309-410818DB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59C9D1-F427-FB9A-1FB3-3F0C1F8E1D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Slide / topic title</a:t>
            </a:r>
          </a:p>
        </p:txBody>
      </p:sp>
    </p:spTree>
    <p:extLst>
      <p:ext uri="{BB962C8B-B14F-4D97-AF65-F5344CB8AC3E}">
        <p14:creationId xmlns:p14="http://schemas.microsoft.com/office/powerpoint/2010/main" val="292397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B7FCD-7888-079B-8A30-12BE20B4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2918D-C713-1D0C-CFCE-EAA071E0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159D0E-DB81-E9CA-CB79-A3E1DDA59A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690" y="287800"/>
            <a:ext cx="7488620" cy="1136856"/>
          </a:xfrm>
          <a:prstGeom prst="rect">
            <a:avLst/>
          </a:prstGeom>
        </p:spPr>
        <p:txBody>
          <a:bodyPr/>
          <a:lstStyle/>
          <a:p>
            <a:r>
              <a:rPr lang="en-US"/>
              <a:t>Open format slide</a:t>
            </a:r>
          </a:p>
        </p:txBody>
      </p:sp>
    </p:spTree>
    <p:extLst>
      <p:ext uri="{BB962C8B-B14F-4D97-AF65-F5344CB8AC3E}">
        <p14:creationId xmlns:p14="http://schemas.microsoft.com/office/powerpoint/2010/main" val="30144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B7FCD-7888-079B-8A30-12BE20B4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Section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32918D-C713-1D0C-CFCE-EAA071E0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4450" y="6356350"/>
            <a:ext cx="910900" cy="365125"/>
          </a:xfrm>
          <a:prstGeom prst="rect">
            <a:avLst/>
          </a:prstGeom>
        </p:spPr>
        <p:txBody>
          <a:bodyPr/>
          <a:lstStyle/>
          <a:p>
            <a:fld id="{DC1B94FC-FD84-C945-AA2E-64A9AA0B6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6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tx1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956DDA93-1A6C-0F1F-679B-18B559F0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42" y="2256262"/>
            <a:ext cx="7731315" cy="2345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3" descr="The official seal of the state of Washington, accompanied by the name of the agency &quot;Washington State Gambling Commission&quot; in white on a dark blue background. This is the official logo for the agency. ">
            <a:extLst>
              <a:ext uri="{FF2B5EF4-FFF2-40B4-BE49-F238E27FC236}">
                <a16:creationId xmlns:a16="http://schemas.microsoft.com/office/drawing/2014/main" id="{5B9BF70D-34BB-6C29-2EFB-BB65D63427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800" y="573557"/>
            <a:ext cx="3886200" cy="121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0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Merriweather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Clr>
          <a:schemeClr val="accent5"/>
        </a:buClr>
        <a:buFontTx/>
        <a:buNone/>
        <a:defRPr sz="2730" b="0" kern="1200">
          <a:solidFill>
            <a:schemeClr val="accent3"/>
          </a:solidFill>
          <a:latin typeface="Fira Sans" panose="020B0503050000020004" pitchFamily="34" charset="0"/>
          <a:ea typeface="+mn-ea"/>
          <a:cs typeface="+mn-cs"/>
        </a:defRPr>
      </a:lvl1pPr>
      <a:lvl2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5"/>
          </a:solidFill>
          <a:latin typeface="Fira Sans" panose="020B0503050000020004" pitchFamily="34" charset="0"/>
          <a:ea typeface="+mn-ea"/>
          <a:cs typeface="+mn-cs"/>
        </a:defRPr>
      </a:lvl3pPr>
      <a:lvl4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111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2616" y="1107684"/>
            <a:ext cx="7469108" cy="3214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62F16A4-528A-DDF6-3E7B-D747C6B4F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Merriweather" pitchFamily="2" charset="77"/>
              </a:defRPr>
            </a:lvl1pPr>
          </a:lstStyle>
          <a:p>
            <a:fld id="{DA86C4AD-87AD-D84B-A764-4C0B86FF8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4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dt="0"/>
  <p:txStyles>
    <p:titleStyle>
      <a:lvl1pPr algn="ctr" defTabSz="914400" rtl="0" eaLnBrk="1" latinLnBrk="0" hangingPunct="1">
        <a:lnSpc>
          <a:spcPct val="150000"/>
        </a:lnSpc>
        <a:spcBef>
          <a:spcPct val="0"/>
        </a:spcBef>
        <a:buNone/>
        <a:defRPr sz="3420" b="1" kern="1200">
          <a:solidFill>
            <a:schemeClr val="bg1"/>
          </a:solidFill>
          <a:latin typeface="Merriweather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FontTx/>
        <a:buNone/>
        <a:defRPr sz="2730" b="0" kern="1200">
          <a:solidFill>
            <a:schemeClr val="bg2"/>
          </a:solidFill>
          <a:latin typeface="Fira Sans" panose="020B0503050000020004" pitchFamily="34" charset="0"/>
          <a:ea typeface="+mn-ea"/>
          <a:cs typeface="+mn-cs"/>
        </a:defRPr>
      </a:lvl1pPr>
      <a:lvl2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5"/>
          </a:solidFill>
          <a:latin typeface="Fira Sans" panose="020B0503050000020004" pitchFamily="34" charset="0"/>
          <a:ea typeface="+mn-ea"/>
          <a:cs typeface="+mn-cs"/>
        </a:defRPr>
      </a:lvl3pPr>
      <a:lvl4pPr marL="11113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111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54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55148-F117-846D-7D4F-75B3C0AA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96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A918B-C6E8-7EB6-10A3-0D8A44F0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02557"/>
            <a:ext cx="7886700" cy="4264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EB8CF40-E1DF-41EC-3CEF-9CAD0A48B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83971" y="6371637"/>
            <a:ext cx="43760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0" i="0" cap="all" baseline="0">
                <a:solidFill>
                  <a:schemeClr val="accent6"/>
                </a:solidFill>
                <a:latin typeface="Merriweather Sans" pitchFamily="2" charset="77"/>
              </a:defRPr>
            </a:lvl1pPr>
          </a:lstStyle>
          <a:p>
            <a:r>
              <a:rPr lang="en-US"/>
              <a:t>Section title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5B64225-8686-7DCF-C067-1A6915B8109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377698" y="6068424"/>
            <a:ext cx="668338" cy="668338"/>
          </a:xfrm>
          <a:prstGeom prst="rect">
            <a:avLst/>
          </a:prstGeom>
        </p:spPr>
      </p:pic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8777F0F-0828-9D31-F468-46CD02DD6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46642" y="6356350"/>
            <a:ext cx="768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accent6"/>
                </a:solidFill>
                <a:latin typeface="Merriweather Sans" pitchFamily="2" charset="77"/>
              </a:defRPr>
            </a:lvl1pPr>
          </a:lstStyle>
          <a:p>
            <a:fld id="{77199F8F-4CAE-1B4E-A4A8-7736D9313C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4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9" r:id="rId3"/>
    <p:sldLayoutId id="2147483680" r:id="rId4"/>
    <p:sldLayoutId id="2147483683" r:id="rId5"/>
    <p:sldLayoutId id="2147483690" r:id="rId6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20" b="1" kern="1200">
          <a:solidFill>
            <a:schemeClr val="tx1"/>
          </a:solidFill>
          <a:latin typeface="Merriweather" pitchFamily="2" charset="77"/>
          <a:ea typeface="+mj-ea"/>
          <a:cs typeface="+mj-cs"/>
        </a:defRPr>
      </a:lvl1pPr>
    </p:titleStyle>
    <p:bodyStyle>
      <a:lvl1pPr marL="230188" indent="-222250" algn="l" defTabSz="914400" rtl="0" eaLnBrk="1" latinLnBrk="0" hangingPunct="1">
        <a:lnSpc>
          <a:spcPct val="150000"/>
        </a:lnSpc>
        <a:spcBef>
          <a:spcPts val="1000"/>
        </a:spcBef>
        <a:buClr>
          <a:schemeClr val="accent1"/>
        </a:buClr>
        <a:buFont typeface="System Font Regular"/>
        <a:buChar char="-"/>
        <a:tabLst/>
        <a:defRPr sz="2730" b="0" kern="1200">
          <a:solidFill>
            <a:schemeClr val="tx2"/>
          </a:solidFill>
          <a:latin typeface="Merriweather" pitchFamily="2" charset="77"/>
          <a:ea typeface="+mn-ea"/>
          <a:cs typeface="+mn-cs"/>
        </a:defRPr>
      </a:lvl1pPr>
      <a:lvl2pPr marL="460375" indent="-2381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2190" kern="1200">
          <a:solidFill>
            <a:schemeClr val="tx2"/>
          </a:solidFill>
          <a:latin typeface="Fira Sans" panose="020B0503050000020004" pitchFamily="34" charset="0"/>
          <a:ea typeface="+mn-ea"/>
          <a:cs typeface="+mn-cs"/>
        </a:defRPr>
      </a:lvl2pPr>
      <a:lvl3pPr marL="6350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4"/>
          </a:solidFill>
          <a:latin typeface="Fira Sans" panose="020B0503050000020004" pitchFamily="34" charset="0"/>
          <a:ea typeface="+mn-ea"/>
          <a:cs typeface="+mn-cs"/>
        </a:defRPr>
      </a:lvl3pPr>
      <a:lvl4pPr marL="857250" indent="-1651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System Font Regular"/>
        <a:buChar char="-"/>
        <a:tabLst/>
        <a:defRPr sz="1740" b="0" i="0" kern="1200">
          <a:solidFill>
            <a:schemeClr val="accent6"/>
          </a:solidFill>
          <a:latin typeface="Fira Sans" panose="020B050305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  <p15:guide id="4" pos="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6C0F-8A74-9881-889B-314711C9E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342" y="2256262"/>
            <a:ext cx="7731315" cy="1476089"/>
          </a:xfrm>
        </p:spPr>
        <p:txBody>
          <a:bodyPr/>
          <a:lstStyle/>
          <a:p>
            <a:pPr algn="ctr"/>
            <a:r>
              <a:rPr lang="en-US"/>
              <a:t>Budget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D2EBC-EB8A-C1C3-4B92-7C2A7B6FCB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6342" y="3732351"/>
            <a:ext cx="7772400" cy="869387"/>
          </a:xfrm>
        </p:spPr>
        <p:txBody>
          <a:bodyPr lIns="91440" tIns="45720" rIns="91440" bIns="45720" anchor="t"/>
          <a:lstStyle/>
          <a:p>
            <a:pPr algn="ctr"/>
            <a:r>
              <a:rPr lang="en-US" sz="2700">
                <a:latin typeface="Fira Sans"/>
              </a:rPr>
              <a:t>February 20, 2025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A8A7AF7-AD21-9326-ED7E-B6D906EC2A51}"/>
              </a:ext>
            </a:extLst>
          </p:cNvPr>
          <p:cNvSpPr txBox="1">
            <a:spLocks/>
          </p:cNvSpPr>
          <p:nvPr/>
        </p:nvSpPr>
        <p:spPr>
          <a:xfrm>
            <a:off x="706342" y="4565215"/>
            <a:ext cx="7772400" cy="86938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5"/>
              </a:buClr>
              <a:buFontTx/>
              <a:buNone/>
              <a:defRPr sz="2730" b="0" kern="1200">
                <a:solidFill>
                  <a:schemeClr val="accent3"/>
                </a:solidFill>
                <a:latin typeface="Fira Sans" panose="020B0503050000020004" pitchFamily="34" charset="0"/>
                <a:ea typeface="+mn-ea"/>
                <a:cs typeface="+mn-cs"/>
              </a:defRPr>
            </a:lvl1pPr>
            <a:lvl2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2190" kern="1200">
                <a:solidFill>
                  <a:schemeClr val="tx2"/>
                </a:solidFill>
                <a:latin typeface="Fira Sans" panose="020B0503050000020004" pitchFamily="34" charset="0"/>
                <a:ea typeface="+mn-ea"/>
                <a:cs typeface="+mn-cs"/>
              </a:defRPr>
            </a:lvl2pPr>
            <a:lvl3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1740" b="0" i="0" kern="1200">
                <a:solidFill>
                  <a:schemeClr val="accent5"/>
                </a:solidFill>
                <a:latin typeface="Fira Sans" panose="020B0503050000020004" pitchFamily="34" charset="0"/>
                <a:ea typeface="+mn-ea"/>
                <a:cs typeface="+mn-cs"/>
              </a:defRPr>
            </a:lvl3pPr>
            <a:lvl4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FontTx/>
              <a:buNone/>
              <a:tabLst/>
              <a:defRPr sz="1740" b="0" i="0" kern="1200">
                <a:solidFill>
                  <a:schemeClr val="accent6"/>
                </a:solidFill>
                <a:latin typeface="Fira Sans" panose="020B0503050000020004" pitchFamily="34" charset="0"/>
                <a:ea typeface="+mn-ea"/>
                <a:cs typeface="+mn-cs"/>
              </a:defRPr>
            </a:lvl4pPr>
            <a:lvl5pPr marL="1111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sz="1740" b="0" i="0" kern="1200">
                <a:solidFill>
                  <a:schemeClr val="accent6"/>
                </a:solidFill>
                <a:latin typeface="Fira Sans" panose="020B05030500000200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Presented by:</a:t>
            </a:r>
          </a:p>
          <a:p>
            <a:r>
              <a:rPr lang="en-US" sz="2000"/>
              <a:t>Kriscinda Hansen, CFO</a:t>
            </a:r>
          </a:p>
        </p:txBody>
      </p:sp>
    </p:spTree>
    <p:extLst>
      <p:ext uri="{BB962C8B-B14F-4D97-AF65-F5344CB8AC3E}">
        <p14:creationId xmlns:p14="http://schemas.microsoft.com/office/powerpoint/2010/main" val="307745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A722F2-25FA-CA4E-B13B-D53EE9F3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Revenue over time by category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7C1B9CD-F781-15D6-A339-92696122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395F6D-6B38-A2A4-C31C-A308634FF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0914"/>
            <a:ext cx="9144000" cy="305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3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A722F2-25FA-CA4E-B13B-D53EE9F3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Revenue over time – Commercial, Manufacturer, Distributor, Service Supplier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7C1B9CD-F781-15D6-A339-92696122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D2B47-5987-DE81-EE69-066A107AE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18922"/>
            <a:ext cx="9144000" cy="162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3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5A722F2-25FA-CA4E-B13B-D53EE9F3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Revenue over time – Non-profit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7C1B9CD-F781-15D6-A339-92696122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326CA6-0A17-2A75-4AE0-C915DE630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23508"/>
            <a:ext cx="9144000" cy="221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8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180980-3592-5E5D-CBFB-48E3288F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Merriweather"/>
              </a:rPr>
              <a:t>Revenue/expenditure comparison over time</a:t>
            </a:r>
            <a:endParaRPr lang="en-US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A02C98CE-B18D-1812-CCEA-0D0096F5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4F92CE1-C3CA-DA37-253E-EF2D3DE319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2325" y="4081521"/>
            <a:ext cx="7489825" cy="1404881"/>
          </a:xfrm>
        </p:spPr>
        <p:txBody>
          <a:bodyPr>
            <a:normAutofit/>
          </a:bodyPr>
          <a:lstStyle/>
          <a:p>
            <a:r>
              <a:rPr lang="en-US" sz="1600"/>
              <a:t>IT modernization expenditures are not included in this summary.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7B7DE5-1230-CDFA-1C6A-A256E89D1B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18306"/>
            <a:ext cx="9144000" cy="130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6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180980-3592-5E5D-CBFB-48E3288F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Merriweather"/>
              </a:rPr>
              <a:t>IT modernization costs</a:t>
            </a:r>
            <a:endParaRPr lang="en-US"/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A02C98CE-B18D-1812-CCEA-0D0096F5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5D74FA-4F80-00AF-7F51-7163482E8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89" y="862821"/>
            <a:ext cx="8681421" cy="513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68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180980-3592-5E5D-CBFB-48E3288F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Merriweather"/>
              </a:rPr>
              <a:t>Projected available fund balance, 10% vacancy rate, preliminary</a:t>
            </a:r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106C742-CF60-9FC6-FB8A-23006D2C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February 20,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943D6-CABD-4545-56A2-2437D4FD8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12" y="1424656"/>
            <a:ext cx="6987775" cy="477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15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AD28-5D94-140A-FCA8-908B0FAE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A20E5-69C7-D361-6AE0-567C11864A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Kriscinda Hansen, Chief Financial Officer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6F398D13-D023-00C7-0079-1FCDE325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3971" y="6371637"/>
            <a:ext cx="4376057" cy="365125"/>
          </a:xfrm>
        </p:spPr>
        <p:txBody>
          <a:bodyPr/>
          <a:lstStyle/>
          <a:p>
            <a:r>
              <a:rPr lang="en-US"/>
              <a:t>Budget update   august 8, 2024</a:t>
            </a:r>
          </a:p>
        </p:txBody>
      </p:sp>
    </p:spTree>
    <p:extLst>
      <p:ext uri="{BB962C8B-B14F-4D97-AF65-F5344CB8AC3E}">
        <p14:creationId xmlns:p14="http://schemas.microsoft.com/office/powerpoint/2010/main" val="35799725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itle">
  <a:themeElements>
    <a:clrScheme name="Custom 2">
      <a:dk1>
        <a:srgbClr val="003E5B"/>
      </a:dk1>
      <a:lt1>
        <a:srgbClr val="FAFCFC"/>
      </a:lt1>
      <a:dk2>
        <a:srgbClr val="002333"/>
      </a:dk2>
      <a:lt2>
        <a:srgbClr val="FAFCFC"/>
      </a:lt2>
      <a:accent1>
        <a:srgbClr val="0B4D4E"/>
      </a:accent1>
      <a:accent2>
        <a:srgbClr val="159A9C"/>
      </a:accent2>
      <a:accent3>
        <a:srgbClr val="D2DBDF"/>
      </a:accent3>
      <a:accent4>
        <a:srgbClr val="EFEBDB"/>
      </a:accent4>
      <a:accent5>
        <a:srgbClr val="073334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5FADA1D5-ED90-B944-9DE5-07C66ADA09F4}"/>
    </a:ext>
  </a:extLst>
</a:theme>
</file>

<file path=ppt/theme/theme2.xml><?xml version="1.0" encoding="utf-8"?>
<a:theme xmlns:a="http://schemas.openxmlformats.org/drawingml/2006/main" name="Quote or highlight">
  <a:themeElements>
    <a:clrScheme name="WSGC Brand 1">
      <a:dk1>
        <a:srgbClr val="003E5B"/>
      </a:dk1>
      <a:lt1>
        <a:srgbClr val="FAFCFC"/>
      </a:lt1>
      <a:dk2>
        <a:srgbClr val="002333"/>
      </a:dk2>
      <a:lt2>
        <a:srgbClr val="FAFCFC"/>
      </a:lt2>
      <a:accent1>
        <a:srgbClr val="0B4D4E"/>
      </a:accent1>
      <a:accent2>
        <a:srgbClr val="159A9C"/>
      </a:accent2>
      <a:accent3>
        <a:srgbClr val="DEEFE7"/>
      </a:accent3>
      <a:accent4>
        <a:srgbClr val="EFEBDB"/>
      </a:accent4>
      <a:accent5>
        <a:srgbClr val="073334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36D74669-307F-1E44-AFC4-D68925330F44}"/>
    </a:ext>
  </a:extLst>
</a:theme>
</file>

<file path=ppt/theme/theme3.xml><?xml version="1.0" encoding="utf-8"?>
<a:theme xmlns:a="http://schemas.openxmlformats.org/drawingml/2006/main" name="Content types">
  <a:themeElements>
    <a:clrScheme name="WSGC Content ">
      <a:dk1>
        <a:srgbClr val="003E5B"/>
      </a:dk1>
      <a:lt1>
        <a:srgbClr val="FAFCFC"/>
      </a:lt1>
      <a:dk2>
        <a:srgbClr val="1A2124"/>
      </a:dk2>
      <a:lt2>
        <a:srgbClr val="FAFCFC"/>
      </a:lt2>
      <a:accent1>
        <a:srgbClr val="0B4D4E"/>
      </a:accent1>
      <a:accent2>
        <a:srgbClr val="159A9C"/>
      </a:accent2>
      <a:accent3>
        <a:srgbClr val="DEEFE7"/>
      </a:accent3>
      <a:accent4>
        <a:srgbClr val="073334"/>
      </a:accent4>
      <a:accent5>
        <a:srgbClr val="EFEBDB"/>
      </a:accent5>
      <a:accent6>
        <a:srgbClr val="5D646F"/>
      </a:accent6>
      <a:hlink>
        <a:srgbClr val="159A9C"/>
      </a:hlink>
      <a:folHlink>
        <a:srgbClr val="00233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SGC Powerpoint template" id="{C2B5193F-1C0D-8140-9ECC-B3A62870AABE}" vid="{FF8E7983-C08A-3549-A771-D7FB6F04CD2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title</Template>
  <TotalTime>0</TotalTime>
  <Words>242</Words>
  <Application>Microsoft Office PowerPoint</Application>
  <PresentationFormat>On-screen Show 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Fira Sans</vt:lpstr>
      <vt:lpstr>Merriweather</vt:lpstr>
      <vt:lpstr>Merriweather Sans</vt:lpstr>
      <vt:lpstr>System Font Regular</vt:lpstr>
      <vt:lpstr>Presentation title</vt:lpstr>
      <vt:lpstr>Quote or highlight</vt:lpstr>
      <vt:lpstr>Content types</vt:lpstr>
      <vt:lpstr>Budget update</vt:lpstr>
      <vt:lpstr>Revenue over time by category</vt:lpstr>
      <vt:lpstr>Revenue over time – Commercial, Manufacturer, Distributor, Service Supplier</vt:lpstr>
      <vt:lpstr>Revenue over time – Non-profit</vt:lpstr>
      <vt:lpstr>Revenue/expenditure comparison over time</vt:lpstr>
      <vt:lpstr>IT modernization costs</vt:lpstr>
      <vt:lpstr>Projected available fund balance, 10% vacancy rate, preliminary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 101</dc:title>
  <dc:creator>Kiel Kleeburg</dc:creator>
  <cp:lastModifiedBy>Hansen, Kriscinda (GMB)</cp:lastModifiedBy>
  <cp:revision>1</cp:revision>
  <cp:lastPrinted>2024-01-03T21:01:43Z</cp:lastPrinted>
  <dcterms:created xsi:type="dcterms:W3CDTF">2023-10-18T00:22:31Z</dcterms:created>
  <dcterms:modified xsi:type="dcterms:W3CDTF">2025-02-20T00:07:14Z</dcterms:modified>
</cp:coreProperties>
</file>